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rels" ContentType="application/vnd.openxmlformats-package.relationships+xml"/>
  <Default Extension="wmf" ContentType="image/x-wmf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89" r:id="rId2"/>
    <p:sldId id="290" r:id="rId3"/>
    <p:sldId id="295" r:id="rId4"/>
    <p:sldId id="298" r:id="rId5"/>
    <p:sldId id="297" r:id="rId6"/>
    <p:sldId id="291" r:id="rId7"/>
    <p:sldId id="296" r:id="rId8"/>
    <p:sldId id="299" r:id="rId9"/>
    <p:sldId id="300" r:id="rId10"/>
    <p:sldId id="294" r:id="rId11"/>
    <p:sldId id="301" r:id="rId12"/>
    <p:sldId id="293" r:id="rId13"/>
  </p:sldIdLst>
  <p:sldSz cx="12192000" cy="6858000"/>
  <p:notesSz cx="9874250" cy="6797675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998C"/>
    <a:srgbClr val="A97955"/>
    <a:srgbClr val="149AAC"/>
    <a:srgbClr val="3B8554"/>
    <a:srgbClr val="775593"/>
    <a:srgbClr val="FFF2CC"/>
    <a:srgbClr val="28BEA5"/>
    <a:srgbClr val="FFFF66"/>
    <a:srgbClr val="0070C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74" autoAdjust="0"/>
    <p:restoredTop sz="86020" autoAdjust="0"/>
  </p:normalViewPr>
  <p:slideViewPr>
    <p:cSldViewPr snapToGrid="0">
      <p:cViewPr>
        <p:scale>
          <a:sx n="76" d="100"/>
          <a:sy n="76" d="100"/>
        </p:scale>
        <p:origin x="63" y="-61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278842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93123" y="2"/>
            <a:ext cx="4278842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FEC6B7-9426-489E-BA31-248E63DB3171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842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93123" y="6456612"/>
            <a:ext cx="4278842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6940F-F312-448F-ADCA-707FC6A0A3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756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278842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3123" y="2"/>
            <a:ext cx="4278842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F3B12-403D-447A-9656-D0C71C22E1F7}" type="datetimeFigureOut">
              <a:rPr lang="ru-RU" smtClean="0"/>
              <a:pPr/>
              <a:t>19.06.2024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7425" y="3271381"/>
            <a:ext cx="789940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842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3123" y="6456612"/>
            <a:ext cx="4278842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41F6C-E288-4C42-B1C0-1288DF1D43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616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41F6C-E288-4C42-B1C0-1288DF1D43B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085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41F6C-E288-4C42-B1C0-1288DF1D43B2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450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41F6C-E288-4C42-B1C0-1288DF1D43B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926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7.jp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C:\Users\Das-9\OneDrive\Рабочий стол\Работа\арктический форум\Новая папка\Арктический форум\smashing-freebie-dashel-icon-set\PNGs\Contrac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104" y="119070"/>
            <a:ext cx="599618" cy="792088"/>
          </a:xfrm>
          <a:prstGeom prst="rect">
            <a:avLst/>
          </a:prstGeom>
          <a:noFill/>
        </p:spPr>
      </p:pic>
      <p:sp>
        <p:nvSpPr>
          <p:cNvPr id="37" name="Прямоугольник 36"/>
          <p:cNvSpPr/>
          <p:nvPr/>
        </p:nvSpPr>
        <p:spPr>
          <a:xfrm>
            <a:off x="1057835" y="-30638"/>
            <a:ext cx="10981765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15000"/>
              </a:lnSpc>
              <a:buClr>
                <a:srgbClr val="000000"/>
              </a:buClr>
            </a:pPr>
            <a:r>
              <a:rPr lang="ru-RU" sz="2800" b="1" dirty="0">
                <a:solidFill>
                  <a:srgbClr val="28BEA5"/>
                </a:solidFill>
                <a:latin typeface="Bahnschrift Condensed" panose="020B0502040204020203" pitchFamily="34" charset="0"/>
                <a:sym typeface="Arial"/>
              </a:rPr>
              <a:t>«МОДЕРНИЗМ»</a:t>
            </a:r>
          </a:p>
          <a:p>
            <a:pPr lvl="0" fontAlgn="base">
              <a:lnSpc>
                <a:spcPct val="115000"/>
              </a:lnSpc>
              <a:buClr>
                <a:srgbClr val="000000"/>
              </a:buClr>
            </a:pPr>
            <a:r>
              <a:rPr lang="ru-RU" sz="2000" b="1" dirty="0">
                <a:solidFill>
                  <a:srgbClr val="0070C0"/>
                </a:solidFill>
                <a:latin typeface="Bahnschrift Condensed" panose="020B0502040204020203" pitchFamily="34" charset="0"/>
                <a:sym typeface="Arial"/>
              </a:rPr>
              <a:t>ДЕЙСТВУЕТ С «25» мая 2016 ГОДА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946348" y="1073281"/>
            <a:ext cx="2703686" cy="7571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4925" cap="sq" cmpd="sng">
            <a:solidFill>
              <a:srgbClr val="0070C0">
                <a:alpha val="65000"/>
              </a:srgbClr>
            </a:solidFill>
            <a:round/>
          </a:ln>
        </p:spPr>
        <p:txBody>
          <a:bodyPr wrap="square">
            <a:spAutoFit/>
          </a:bodyPr>
          <a:lstStyle/>
          <a:p>
            <a:pPr>
              <a:defRPr lang="ru-RU" sz="2160" b="0" i="0" u="none" strike="noStrike" kern="1200" baseline="0" dirty="0">
                <a:solidFill>
                  <a:srgbClr val="002060"/>
                </a:solidFill>
                <a:latin typeface="Bahnschrift Condensed" pitchFamily="34" charset="0"/>
                <a:ea typeface="+mn-ea"/>
                <a:cs typeface="+mn-cs"/>
              </a:defRPr>
            </a:pPr>
            <a:r>
              <a:rPr lang="ru-RU" dirty="0"/>
              <a:t>Основные направления деятельности:</a:t>
            </a:r>
            <a:endParaRPr lang="ru-RU" dirty="0">
              <a:solidFill>
                <a:srgbClr val="002060"/>
              </a:solidFill>
              <a:latin typeface="Bahnschrift Condensed" pitchFamily="34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28786" t="38536" r="65745" b="51689"/>
          <a:stretch/>
        </p:blipFill>
        <p:spPr bwMode="auto">
          <a:xfrm>
            <a:off x="566034" y="1153028"/>
            <a:ext cx="1204415" cy="120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1" name="Прямая соединительная линия 80"/>
          <p:cNvCxnSpPr/>
          <p:nvPr/>
        </p:nvCxnSpPr>
        <p:spPr>
          <a:xfrm>
            <a:off x="1168242" y="505599"/>
            <a:ext cx="645532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Прямоугольник 68"/>
          <p:cNvSpPr/>
          <p:nvPr/>
        </p:nvSpPr>
        <p:spPr>
          <a:xfrm>
            <a:off x="6955315" y="1890547"/>
            <a:ext cx="2696408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Изобразительное искусство и  творчество</a:t>
            </a: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705440C4-E74B-1944-B487-7211DD8801A7}"/>
              </a:ext>
            </a:extLst>
          </p:cNvPr>
          <p:cNvSpPr/>
          <p:nvPr/>
        </p:nvSpPr>
        <p:spPr>
          <a:xfrm>
            <a:off x="220364" y="4974503"/>
            <a:ext cx="2712110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599"/>
              </a:lnSpc>
            </a:pPr>
            <a:r>
              <a:rPr lang="ru-RU" sz="3000" b="1" dirty="0">
                <a:solidFill>
                  <a:srgbClr val="00518E"/>
                </a:solidFill>
                <a:latin typeface="Bahnschrift SemiBold Condensed" panose="020B0502040204020203" pitchFamily="34" charset="0"/>
              </a:rPr>
              <a:t>Контакты:</a:t>
            </a:r>
          </a:p>
          <a:p>
            <a:r>
              <a:rPr lang="ru-RU" sz="2000" b="1" dirty="0">
                <a:solidFill>
                  <a:srgbClr val="0070C0"/>
                </a:solidFill>
                <a:latin typeface="Muller Narrow Light" pitchFamily="50" charset="-52"/>
                <a:ea typeface="Calibri"/>
                <a:cs typeface="Arial"/>
              </a:rPr>
              <a:t>     </a:t>
            </a:r>
            <a:r>
              <a:rPr lang="en-US" sz="1600" b="1" dirty="0">
                <a:solidFill>
                  <a:srgbClr val="0070C0"/>
                </a:solidFill>
                <a:latin typeface="Muller Narrow Light" pitchFamily="50" charset="-52"/>
                <a:ea typeface="Calibri"/>
                <a:cs typeface="Arial"/>
              </a:rPr>
              <a:t>vk.com/public</a:t>
            </a:r>
            <a:r>
              <a:rPr lang="ru-RU" sz="1600" b="1" dirty="0">
                <a:solidFill>
                  <a:srgbClr val="0070C0"/>
                </a:solidFill>
                <a:latin typeface="Muller Narrow Light" pitchFamily="50" charset="-52"/>
                <a:ea typeface="Calibri"/>
                <a:cs typeface="Arial"/>
              </a:rPr>
              <a:t>….</a:t>
            </a:r>
            <a:endParaRPr lang="ru-RU" sz="1600" b="1" dirty="0">
              <a:solidFill>
                <a:srgbClr val="0070C0"/>
              </a:solidFill>
              <a:latin typeface="Bahnschrift SemiBold Condensed" panose="020B0502040204020203" pitchFamily="34" charset="0"/>
            </a:endParaRPr>
          </a:p>
          <a:p>
            <a:endParaRPr lang="ru-RU" sz="2000" b="1" dirty="0">
              <a:solidFill>
                <a:srgbClr val="0070C0"/>
              </a:solidFill>
              <a:latin typeface="Bahnschrift SemiBold Condensed" panose="020B0502040204020203" pitchFamily="34" charset="0"/>
            </a:endParaRPr>
          </a:p>
          <a:p>
            <a:r>
              <a:rPr lang="ru-RU" sz="2000" b="1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       тел. 899062896999</a:t>
            </a:r>
          </a:p>
        </p:txBody>
      </p:sp>
      <p:pic>
        <p:nvPicPr>
          <p:cNvPr id="90" name="Рисунок 89" descr="H:\02_Управление БРиБП\21_ОТКРЫТЫЙ БЮДЖЕТ\2019\ФИНАНСОВАЯ ГРАМОТНОСТЬ\Материалы\image.jp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71" b="48382" l="1324" r="48088">
                        <a14:foregroundMark x1="13382" y1="21324" x2="21912" y2="28676"/>
                        <a14:foregroundMark x1="27647" y1="29118" x2="37647" y2="19265"/>
                        <a14:foregroundMark x1="25147" y1="17206" x2="25147" y2="26618"/>
                        <a14:foregroundMark x1="10735" y1="17941" x2="15441" y2="24412"/>
                        <a14:foregroundMark x1="32353" y1="27794" x2="37500" y2="33088"/>
                        <a14:foregroundMark x1="37500" y1="30294" x2="40147" y2="33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7" t="1513" r="51816" b="51512"/>
          <a:stretch/>
        </p:blipFill>
        <p:spPr bwMode="auto">
          <a:xfrm>
            <a:off x="282053" y="5735499"/>
            <a:ext cx="358870" cy="357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3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62776" t="37838" r="31754" b="53085"/>
          <a:stretch/>
        </p:blipFill>
        <p:spPr bwMode="auto">
          <a:xfrm>
            <a:off x="277776" y="6264275"/>
            <a:ext cx="386759" cy="35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" name="Picture 6" descr="Check out some of the most downloaded icons from Flaticon | Icon set  design, Avatar, Free icon set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54" b="69028"/>
          <a:stretch/>
        </p:blipFill>
        <p:spPr bwMode="auto">
          <a:xfrm>
            <a:off x="277776" y="2644118"/>
            <a:ext cx="1800200" cy="165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Прямоугольник 146"/>
          <p:cNvSpPr/>
          <p:nvPr/>
        </p:nvSpPr>
        <p:spPr>
          <a:xfrm>
            <a:off x="48115" y="2424533"/>
            <a:ext cx="2275985" cy="286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0" algn="ctr">
              <a:lnSpc>
                <a:spcPct val="115000"/>
              </a:lnSpc>
              <a:spcBef>
                <a:spcPts val="900"/>
              </a:spcBef>
              <a:buClr>
                <a:srgbClr val="595959"/>
              </a:buClr>
              <a:buSzPts val="1500"/>
            </a:pPr>
            <a:r>
              <a:rPr lang="ru-RU" sz="12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ru-RU" sz="1200" b="1" dirty="0">
              <a:solidFill>
                <a:srgbClr val="595959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50" name="Прямоугольник 149"/>
          <p:cNvSpPr/>
          <p:nvPr/>
        </p:nvSpPr>
        <p:spPr>
          <a:xfrm>
            <a:off x="30248" y="4376547"/>
            <a:ext cx="2275985" cy="49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3350" algn="ctr">
              <a:lnSpc>
                <a:spcPct val="115000"/>
              </a:lnSpc>
              <a:spcBef>
                <a:spcPts val="900"/>
              </a:spcBef>
              <a:buClr>
                <a:srgbClr val="595959"/>
              </a:buClr>
              <a:buSzPts val="1500"/>
            </a:pPr>
            <a:r>
              <a:rPr lang="ru-RU" sz="1200" b="1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Феденева Елена Анатольевна  </a:t>
            </a:r>
            <a:endParaRPr lang="ru-RU" sz="1200" b="1" dirty="0">
              <a:solidFill>
                <a:srgbClr val="595959"/>
              </a:solidFill>
              <a:latin typeface="Arial"/>
              <a:ea typeface="Arial"/>
              <a:cs typeface="Arial"/>
            </a:endParaRPr>
          </a:p>
        </p:txBody>
      </p:sp>
      <p:cxnSp>
        <p:nvCxnSpPr>
          <p:cNvPr id="151" name="Прямая соединительная линия 150"/>
          <p:cNvCxnSpPr/>
          <p:nvPr/>
        </p:nvCxnSpPr>
        <p:spPr>
          <a:xfrm flipH="1">
            <a:off x="6750712" y="1073281"/>
            <a:ext cx="3865" cy="553180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Прямоугольник 151"/>
          <p:cNvSpPr/>
          <p:nvPr/>
        </p:nvSpPr>
        <p:spPr>
          <a:xfrm>
            <a:off x="6946348" y="3418106"/>
            <a:ext cx="2703686" cy="7571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4925" cmpd="sng">
            <a:solidFill>
              <a:srgbClr val="0070C0">
                <a:alpha val="65000"/>
              </a:srgbClr>
            </a:solidFill>
          </a:ln>
        </p:spPr>
        <p:txBody>
          <a:bodyPr wrap="square">
            <a:spAutoFit/>
          </a:bodyPr>
          <a:lstStyle/>
          <a:p>
            <a:pPr>
              <a:defRPr lang="ru-RU" sz="2160" b="0" i="0" u="none" strike="noStrike" kern="1200" baseline="0" dirty="0">
                <a:solidFill>
                  <a:srgbClr val="002060"/>
                </a:solidFill>
                <a:latin typeface="Bahnschrift Condensed" pitchFamily="34" charset="0"/>
                <a:ea typeface="+mn-ea"/>
                <a:cs typeface="+mn-cs"/>
              </a:defRPr>
            </a:pPr>
            <a:r>
              <a:rPr lang="ru-RU" dirty="0"/>
              <a:t>Основные форматы деятельности:</a:t>
            </a:r>
            <a:endParaRPr lang="ru-RU" dirty="0">
              <a:solidFill>
                <a:srgbClr val="002060"/>
              </a:solidFill>
              <a:latin typeface="Bahnschrift Condensed" pitchFamily="34" charset="0"/>
            </a:endParaRPr>
          </a:p>
        </p:txBody>
      </p:sp>
      <p:sp>
        <p:nvSpPr>
          <p:cNvPr id="155" name="Прямоугольник 154"/>
          <p:cNvSpPr/>
          <p:nvPr/>
        </p:nvSpPr>
        <p:spPr>
          <a:xfrm>
            <a:off x="6932776" y="4207823"/>
            <a:ext cx="2691945" cy="3374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4">
                    <a:lumMod val="75000"/>
                  </a:schemeClr>
                </a:solidFill>
              </a:rPr>
              <a:t>Мастер-классы</a:t>
            </a:r>
          </a:p>
        </p:txBody>
      </p:sp>
      <p:sp>
        <p:nvSpPr>
          <p:cNvPr id="156" name="Прямоугольник 155"/>
          <p:cNvSpPr/>
          <p:nvPr/>
        </p:nvSpPr>
        <p:spPr>
          <a:xfrm>
            <a:off x="6954989" y="2373871"/>
            <a:ext cx="2696408" cy="4320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Художественно-проектная деятельность</a:t>
            </a:r>
          </a:p>
        </p:txBody>
      </p:sp>
      <p:sp>
        <p:nvSpPr>
          <p:cNvPr id="157" name="Прямоугольник 156"/>
          <p:cNvSpPr/>
          <p:nvPr/>
        </p:nvSpPr>
        <p:spPr>
          <a:xfrm>
            <a:off x="6942537" y="2856163"/>
            <a:ext cx="2730701" cy="5156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5">
                    <a:lumMod val="50000"/>
                  </a:schemeClr>
                </a:solidFill>
              </a:rPr>
              <a:t>Выставочная и просветительская деятельность в области ИЗО и дизайна</a:t>
            </a:r>
          </a:p>
        </p:txBody>
      </p:sp>
      <p:sp>
        <p:nvSpPr>
          <p:cNvPr id="158" name="Прямоугольник 157"/>
          <p:cNvSpPr/>
          <p:nvPr/>
        </p:nvSpPr>
        <p:spPr>
          <a:xfrm>
            <a:off x="6922412" y="4643540"/>
            <a:ext cx="2691945" cy="3374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4">
                    <a:lumMod val="75000"/>
                  </a:schemeClr>
                </a:solidFill>
              </a:rPr>
              <a:t>Выставки творческих работ</a:t>
            </a:r>
          </a:p>
        </p:txBody>
      </p:sp>
      <p:sp>
        <p:nvSpPr>
          <p:cNvPr id="159" name="Прямоугольник 158"/>
          <p:cNvSpPr/>
          <p:nvPr/>
        </p:nvSpPr>
        <p:spPr>
          <a:xfrm>
            <a:off x="6918033" y="5055582"/>
            <a:ext cx="2691945" cy="3374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4">
                    <a:lumMod val="75000"/>
                  </a:schemeClr>
                </a:solidFill>
              </a:rPr>
              <a:t>Художественно-проектная деятельность </a:t>
            </a:r>
          </a:p>
        </p:txBody>
      </p:sp>
      <p:sp>
        <p:nvSpPr>
          <p:cNvPr id="160" name="Прямоугольник 159"/>
          <p:cNvSpPr/>
          <p:nvPr/>
        </p:nvSpPr>
        <p:spPr>
          <a:xfrm>
            <a:off x="6922412" y="5453732"/>
            <a:ext cx="2691945" cy="3374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4">
                    <a:lumMod val="75000"/>
                  </a:schemeClr>
                </a:solidFill>
              </a:rPr>
              <a:t>Креативные тренинги</a:t>
            </a:r>
          </a:p>
        </p:txBody>
      </p:sp>
      <p:sp>
        <p:nvSpPr>
          <p:cNvPr id="161" name="Прямоугольник 160"/>
          <p:cNvSpPr/>
          <p:nvPr/>
        </p:nvSpPr>
        <p:spPr>
          <a:xfrm>
            <a:off x="6918260" y="5827464"/>
            <a:ext cx="2691945" cy="4116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accent4">
                    <a:lumMod val="75000"/>
                  </a:schemeClr>
                </a:solidFill>
              </a:rPr>
              <a:t>Презентации результатов художественной и пр. деятельности</a:t>
            </a:r>
          </a:p>
        </p:txBody>
      </p:sp>
      <p:sp>
        <p:nvSpPr>
          <p:cNvPr id="162" name="Прямоугольник 161"/>
          <p:cNvSpPr/>
          <p:nvPr/>
        </p:nvSpPr>
        <p:spPr>
          <a:xfrm>
            <a:off x="6918033" y="6298828"/>
            <a:ext cx="2691945" cy="3374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accent4">
                    <a:lumMod val="75000"/>
                  </a:schemeClr>
                </a:solidFill>
              </a:rPr>
              <a:t>Проведение совместных мероприятий в области ИЗО </a:t>
            </a:r>
          </a:p>
        </p:txBody>
      </p:sp>
      <p:cxnSp>
        <p:nvCxnSpPr>
          <p:cNvPr id="163" name="Прямая соединительная линия 162"/>
          <p:cNvCxnSpPr/>
          <p:nvPr/>
        </p:nvCxnSpPr>
        <p:spPr>
          <a:xfrm>
            <a:off x="2437357" y="1056264"/>
            <a:ext cx="85" cy="5524445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Прямоугольник 163"/>
          <p:cNvSpPr/>
          <p:nvPr/>
        </p:nvSpPr>
        <p:spPr>
          <a:xfrm>
            <a:off x="2566403" y="1056264"/>
            <a:ext cx="3993979" cy="7571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4925">
            <a:solidFill>
              <a:schemeClr val="accent4">
                <a:alpha val="6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 lang="ru-RU" sz="2160" b="0" i="0" u="none" strike="noStrike" kern="1200" baseline="0" dirty="0">
                <a:solidFill>
                  <a:srgbClr val="002060"/>
                </a:solidFill>
                <a:latin typeface="Bahnschrift Condensed" pitchFamily="34" charset="0"/>
                <a:ea typeface="+mn-ea"/>
                <a:cs typeface="+mn-cs"/>
              </a:defRPr>
            </a:pPr>
            <a:r>
              <a:rPr lang="ru-RU" dirty="0"/>
              <a:t>Наш </a:t>
            </a:r>
          </a:p>
          <a:p>
            <a:pPr>
              <a:defRPr lang="ru-RU" sz="2160" b="0" i="0" u="none" strike="noStrike" kern="1200" baseline="0" dirty="0">
                <a:solidFill>
                  <a:srgbClr val="002060"/>
                </a:solidFill>
                <a:latin typeface="Bahnschrift Condensed" pitchFamily="34" charset="0"/>
                <a:ea typeface="+mn-ea"/>
                <a:cs typeface="+mn-cs"/>
              </a:defRPr>
            </a:pPr>
            <a:r>
              <a:rPr lang="ru-RU" dirty="0"/>
              <a:t>состав:</a:t>
            </a:r>
            <a:endParaRPr lang="ru-RU" dirty="0">
              <a:solidFill>
                <a:srgbClr val="002060"/>
              </a:solidFill>
              <a:latin typeface="Bahnschrift Condensed" pitchFamily="34" charset="0"/>
            </a:endParaRPr>
          </a:p>
        </p:txBody>
      </p:sp>
      <p:sp>
        <p:nvSpPr>
          <p:cNvPr id="165" name="Пятиугольник 164"/>
          <p:cNvSpPr/>
          <p:nvPr/>
        </p:nvSpPr>
        <p:spPr>
          <a:xfrm rot="5400000">
            <a:off x="2631824" y="2644777"/>
            <a:ext cx="593749" cy="770999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6" name="Прямоугольник 165"/>
          <p:cNvSpPr/>
          <p:nvPr/>
        </p:nvSpPr>
        <p:spPr>
          <a:xfrm>
            <a:off x="2595254" y="2755819"/>
            <a:ext cx="669079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15000"/>
              </a:lnSpc>
              <a:buClr>
                <a:srgbClr val="000000"/>
              </a:buClr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1 курс</a:t>
            </a:r>
          </a:p>
        </p:txBody>
      </p:sp>
      <p:sp>
        <p:nvSpPr>
          <p:cNvPr id="167" name="Прямоугольник 166"/>
          <p:cNvSpPr/>
          <p:nvPr/>
        </p:nvSpPr>
        <p:spPr>
          <a:xfrm>
            <a:off x="2556418" y="1866101"/>
            <a:ext cx="2863307" cy="381631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rgbClr val="FFFFFF"/>
                </a:solidFill>
                <a:latin typeface="Bahnschrift Condensed" panose="020B0502040204020203" pitchFamily="34" charset="0"/>
              </a:rPr>
              <a:t>На ИЮНЬ 2023 г. (чел.)</a:t>
            </a:r>
          </a:p>
        </p:txBody>
      </p:sp>
      <p:sp>
        <p:nvSpPr>
          <p:cNvPr id="168" name="Прямоугольник 167"/>
          <p:cNvSpPr/>
          <p:nvPr/>
        </p:nvSpPr>
        <p:spPr>
          <a:xfrm>
            <a:off x="2556419" y="2330348"/>
            <a:ext cx="1857061" cy="33369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rgbClr val="FFFF66"/>
                </a:solidFill>
                <a:latin typeface="Bahnschrift Condensed" panose="020B0502040204020203" pitchFamily="34" charset="0"/>
              </a:rPr>
              <a:t>На ДЕКАБРЬ 2023г. </a:t>
            </a:r>
            <a:r>
              <a:rPr lang="ru-RU" sz="1100" b="1" dirty="0">
                <a:solidFill>
                  <a:srgbClr val="FFFF66"/>
                </a:solidFill>
                <a:latin typeface="Bahnschrift Condensed" panose="020B0502040204020203" pitchFamily="34" charset="0"/>
              </a:rPr>
              <a:t>(чел.)</a:t>
            </a:r>
          </a:p>
        </p:txBody>
      </p:sp>
      <p:sp>
        <p:nvSpPr>
          <p:cNvPr id="169" name="Пятиугольник 168"/>
          <p:cNvSpPr/>
          <p:nvPr/>
        </p:nvSpPr>
        <p:spPr>
          <a:xfrm rot="5400000">
            <a:off x="3452426" y="2641249"/>
            <a:ext cx="593749" cy="770999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/>
          <p:cNvSpPr/>
          <p:nvPr/>
        </p:nvSpPr>
        <p:spPr>
          <a:xfrm>
            <a:off x="3415856" y="2752291"/>
            <a:ext cx="725745" cy="319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15000"/>
              </a:lnSpc>
              <a:buClr>
                <a:srgbClr val="000000"/>
              </a:buClr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2 курс</a:t>
            </a:r>
          </a:p>
        </p:txBody>
      </p:sp>
      <p:sp>
        <p:nvSpPr>
          <p:cNvPr id="171" name="Пятиугольник 170"/>
          <p:cNvSpPr/>
          <p:nvPr/>
        </p:nvSpPr>
        <p:spPr>
          <a:xfrm rot="5400000">
            <a:off x="4279829" y="2644573"/>
            <a:ext cx="593749" cy="770999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/>
          <p:cNvSpPr/>
          <p:nvPr/>
        </p:nvSpPr>
        <p:spPr>
          <a:xfrm>
            <a:off x="4189011" y="2745462"/>
            <a:ext cx="741372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15000"/>
              </a:lnSpc>
              <a:buClr>
                <a:srgbClr val="000000"/>
              </a:buClr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3 курс</a:t>
            </a:r>
          </a:p>
        </p:txBody>
      </p:sp>
      <p:sp>
        <p:nvSpPr>
          <p:cNvPr id="173" name="Пятиугольник 172"/>
          <p:cNvSpPr/>
          <p:nvPr/>
        </p:nvSpPr>
        <p:spPr>
          <a:xfrm rot="5400000">
            <a:off x="5106982" y="2645007"/>
            <a:ext cx="593749" cy="770999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74" name="Прямоугольник 173"/>
          <p:cNvSpPr/>
          <p:nvPr/>
        </p:nvSpPr>
        <p:spPr>
          <a:xfrm>
            <a:off x="5070412" y="2756049"/>
            <a:ext cx="743527" cy="319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15000"/>
              </a:lnSpc>
              <a:buClr>
                <a:srgbClr val="000000"/>
              </a:buClr>
            </a:pP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4 курс</a:t>
            </a:r>
          </a:p>
        </p:txBody>
      </p:sp>
      <p:sp>
        <p:nvSpPr>
          <p:cNvPr id="175" name="Пятиугольник 174"/>
          <p:cNvSpPr/>
          <p:nvPr/>
        </p:nvSpPr>
        <p:spPr>
          <a:xfrm rot="5400000">
            <a:off x="5925640" y="2637213"/>
            <a:ext cx="593749" cy="770999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6" name="Прямоугольник 175"/>
          <p:cNvSpPr/>
          <p:nvPr/>
        </p:nvSpPr>
        <p:spPr>
          <a:xfrm>
            <a:off x="5889070" y="2748255"/>
            <a:ext cx="743527" cy="346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15000"/>
              </a:lnSpc>
              <a:buClr>
                <a:srgbClr val="000000"/>
              </a:buClr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sym typeface="Arial"/>
              </a:rPr>
              <a:t>…..</a:t>
            </a:r>
          </a:p>
        </p:txBody>
      </p:sp>
      <p:sp>
        <p:nvSpPr>
          <p:cNvPr id="177" name="Прямоугольник 176"/>
          <p:cNvSpPr/>
          <p:nvPr/>
        </p:nvSpPr>
        <p:spPr>
          <a:xfrm>
            <a:off x="2566405" y="3379697"/>
            <a:ext cx="736502" cy="42756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….</a:t>
            </a:r>
          </a:p>
        </p:txBody>
      </p:sp>
      <p:sp>
        <p:nvSpPr>
          <p:cNvPr id="178" name="Прямоугольник 177"/>
          <p:cNvSpPr/>
          <p:nvPr/>
        </p:nvSpPr>
        <p:spPr>
          <a:xfrm>
            <a:off x="3404658" y="3379697"/>
            <a:ext cx="736502" cy="42756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4</a:t>
            </a:r>
          </a:p>
        </p:txBody>
      </p:sp>
      <p:sp>
        <p:nvSpPr>
          <p:cNvPr id="179" name="Прямоугольник 178"/>
          <p:cNvSpPr/>
          <p:nvPr/>
        </p:nvSpPr>
        <p:spPr>
          <a:xfrm>
            <a:off x="4206254" y="3371849"/>
            <a:ext cx="736502" cy="43541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7</a:t>
            </a:r>
          </a:p>
        </p:txBody>
      </p:sp>
      <p:sp>
        <p:nvSpPr>
          <p:cNvPr id="180" name="Прямоугольник 179"/>
          <p:cNvSpPr/>
          <p:nvPr/>
        </p:nvSpPr>
        <p:spPr>
          <a:xfrm>
            <a:off x="5023110" y="3379696"/>
            <a:ext cx="736502" cy="42756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6</a:t>
            </a:r>
          </a:p>
        </p:txBody>
      </p:sp>
      <p:sp>
        <p:nvSpPr>
          <p:cNvPr id="181" name="Прямоугольник 180"/>
          <p:cNvSpPr/>
          <p:nvPr/>
        </p:nvSpPr>
        <p:spPr>
          <a:xfrm>
            <a:off x="5853922" y="3378860"/>
            <a:ext cx="736502" cy="42756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….</a:t>
            </a:r>
          </a:p>
        </p:txBody>
      </p:sp>
      <p:sp>
        <p:nvSpPr>
          <p:cNvPr id="183" name="Прямоугольник 182"/>
          <p:cNvSpPr/>
          <p:nvPr/>
        </p:nvSpPr>
        <p:spPr>
          <a:xfrm>
            <a:off x="2556418" y="4420594"/>
            <a:ext cx="3088165" cy="4247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 lang="ru-RU" sz="2160" b="0" i="0" u="none" strike="noStrike" kern="1200" baseline="0" dirty="0">
                <a:solidFill>
                  <a:srgbClr val="002060"/>
                </a:solidFill>
                <a:latin typeface="Bahnschrift Condensed" pitchFamily="34" charset="0"/>
                <a:ea typeface="+mn-ea"/>
                <a:cs typeface="+mn-cs"/>
              </a:defRPr>
            </a:pPr>
            <a:r>
              <a:rPr lang="ru-RU" dirty="0">
                <a:solidFill>
                  <a:srgbClr val="0070C0"/>
                </a:solidFill>
              </a:rPr>
              <a:t>ИКИиП  </a:t>
            </a:r>
          </a:p>
        </p:txBody>
      </p:sp>
      <p:sp>
        <p:nvSpPr>
          <p:cNvPr id="184" name="Прямоугольник 183"/>
          <p:cNvSpPr/>
          <p:nvPr/>
        </p:nvSpPr>
        <p:spPr>
          <a:xfrm>
            <a:off x="5816680" y="4425833"/>
            <a:ext cx="736502" cy="43541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15</a:t>
            </a:r>
          </a:p>
        </p:txBody>
      </p:sp>
      <p:sp>
        <p:nvSpPr>
          <p:cNvPr id="185" name="Прямоугольник 184"/>
          <p:cNvSpPr/>
          <p:nvPr/>
        </p:nvSpPr>
        <p:spPr>
          <a:xfrm>
            <a:off x="2539394" y="4936825"/>
            <a:ext cx="3122604" cy="4247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 lang="ru-RU" sz="2160" b="0" i="0" u="none" strike="noStrike" kern="1200" baseline="0" dirty="0">
                <a:solidFill>
                  <a:srgbClr val="002060"/>
                </a:solidFill>
                <a:latin typeface="Bahnschrift Condensed" pitchFamily="34" charset="0"/>
                <a:ea typeface="+mn-ea"/>
                <a:cs typeface="+mn-cs"/>
              </a:defRPr>
            </a:pPr>
            <a:r>
              <a:rPr lang="ru-RU" dirty="0">
                <a:solidFill>
                  <a:srgbClr val="0070C0"/>
                </a:solidFill>
              </a:rPr>
              <a:t>Колледж МАУ</a:t>
            </a:r>
            <a:r>
              <a:rPr lang="ru-RU" dirty="0"/>
              <a:t>  </a:t>
            </a:r>
          </a:p>
        </p:txBody>
      </p:sp>
      <p:sp>
        <p:nvSpPr>
          <p:cNvPr id="186" name="Прямоугольник 185"/>
          <p:cNvSpPr/>
          <p:nvPr/>
        </p:nvSpPr>
        <p:spPr>
          <a:xfrm>
            <a:off x="5823880" y="4947480"/>
            <a:ext cx="736502" cy="40621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2</a:t>
            </a:r>
          </a:p>
        </p:txBody>
      </p:sp>
      <p:sp>
        <p:nvSpPr>
          <p:cNvPr id="187" name="Прямоугольник 186"/>
          <p:cNvSpPr/>
          <p:nvPr/>
        </p:nvSpPr>
        <p:spPr>
          <a:xfrm>
            <a:off x="5428065" y="1872667"/>
            <a:ext cx="1125117" cy="36720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14</a:t>
            </a:r>
          </a:p>
        </p:txBody>
      </p:sp>
      <p:sp>
        <p:nvSpPr>
          <p:cNvPr id="188" name="Прямоугольник 187"/>
          <p:cNvSpPr/>
          <p:nvPr/>
        </p:nvSpPr>
        <p:spPr>
          <a:xfrm>
            <a:off x="4451537" y="2331193"/>
            <a:ext cx="424932" cy="33927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17</a:t>
            </a:r>
          </a:p>
        </p:txBody>
      </p:sp>
      <p:sp>
        <p:nvSpPr>
          <p:cNvPr id="189" name="Прямоугольник 188"/>
          <p:cNvSpPr/>
          <p:nvPr/>
        </p:nvSpPr>
        <p:spPr>
          <a:xfrm>
            <a:off x="2539394" y="3901029"/>
            <a:ext cx="4017651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4925">
            <a:solidFill>
              <a:schemeClr val="accent4">
                <a:alpha val="6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 lang="ru-RU" sz="2160" b="0" i="0" u="none" strike="noStrike" kern="1200" baseline="0" dirty="0">
                <a:solidFill>
                  <a:srgbClr val="002060"/>
                </a:solidFill>
                <a:latin typeface="Bahnschrift Condensed" pitchFamily="34" charset="0"/>
                <a:ea typeface="+mn-ea"/>
                <a:cs typeface="+mn-cs"/>
              </a:defRPr>
            </a:pPr>
            <a:r>
              <a:rPr lang="ru-RU" sz="2000" dirty="0"/>
              <a:t>По подразделениям МАУ:</a:t>
            </a:r>
          </a:p>
        </p:txBody>
      </p:sp>
      <p:sp>
        <p:nvSpPr>
          <p:cNvPr id="190" name="Прямоугольник 189"/>
          <p:cNvSpPr/>
          <p:nvPr/>
        </p:nvSpPr>
        <p:spPr>
          <a:xfrm>
            <a:off x="2565986" y="5429542"/>
            <a:ext cx="3088165" cy="3616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 lang="ru-RU" sz="2160" b="0" i="0" u="none" strike="noStrike" kern="1200" baseline="0" dirty="0">
                <a:solidFill>
                  <a:srgbClr val="002060"/>
                </a:solidFill>
                <a:latin typeface="Bahnschrift Condensed" pitchFamily="34" charset="0"/>
                <a:ea typeface="+mn-ea"/>
                <a:cs typeface="+mn-cs"/>
              </a:defRPr>
            </a:pPr>
            <a:r>
              <a:rPr lang="ru-RU" sz="1750" dirty="0">
                <a:solidFill>
                  <a:srgbClr val="0070C0"/>
                </a:solidFill>
              </a:rPr>
              <a:t>Юридический факультет</a:t>
            </a:r>
          </a:p>
        </p:txBody>
      </p:sp>
      <p:sp>
        <p:nvSpPr>
          <p:cNvPr id="191" name="Прямоугольник 190"/>
          <p:cNvSpPr/>
          <p:nvPr/>
        </p:nvSpPr>
        <p:spPr>
          <a:xfrm>
            <a:off x="5826248" y="5434782"/>
            <a:ext cx="736502" cy="35639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….</a:t>
            </a:r>
          </a:p>
        </p:txBody>
      </p:sp>
      <p:sp>
        <p:nvSpPr>
          <p:cNvPr id="192" name="Прямоугольник 191"/>
          <p:cNvSpPr/>
          <p:nvPr/>
        </p:nvSpPr>
        <p:spPr>
          <a:xfrm>
            <a:off x="2548962" y="5869573"/>
            <a:ext cx="3122604" cy="4247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 lang="ru-RU" sz="2160" b="0" i="0" u="none" strike="noStrike" kern="1200" baseline="0" dirty="0">
                <a:solidFill>
                  <a:srgbClr val="002060"/>
                </a:solidFill>
                <a:latin typeface="Bahnschrift Condensed" pitchFamily="34" charset="0"/>
                <a:ea typeface="+mn-ea"/>
                <a:cs typeface="+mn-cs"/>
              </a:defRPr>
            </a:pPr>
            <a:r>
              <a:rPr lang="ru-RU" dirty="0">
                <a:solidFill>
                  <a:srgbClr val="0070C0"/>
                </a:solidFill>
              </a:rPr>
              <a:t>……… </a:t>
            </a:r>
            <a:r>
              <a:rPr lang="ru-RU" dirty="0"/>
              <a:t> </a:t>
            </a:r>
          </a:p>
        </p:txBody>
      </p:sp>
      <p:sp>
        <p:nvSpPr>
          <p:cNvPr id="193" name="Прямоугольник 192"/>
          <p:cNvSpPr/>
          <p:nvPr/>
        </p:nvSpPr>
        <p:spPr>
          <a:xfrm>
            <a:off x="5833448" y="5880228"/>
            <a:ext cx="736502" cy="40621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….</a:t>
            </a:r>
          </a:p>
        </p:txBody>
      </p:sp>
      <p:sp>
        <p:nvSpPr>
          <p:cNvPr id="194" name="Прямоугольник 193"/>
          <p:cNvSpPr/>
          <p:nvPr/>
        </p:nvSpPr>
        <p:spPr>
          <a:xfrm>
            <a:off x="2565986" y="6355066"/>
            <a:ext cx="3088165" cy="4247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 lang="ru-RU" sz="2160" b="0" i="0" u="none" strike="noStrike" kern="1200" baseline="0" dirty="0">
                <a:solidFill>
                  <a:srgbClr val="002060"/>
                </a:solidFill>
                <a:latin typeface="Bahnschrift Condensed" pitchFamily="34" charset="0"/>
                <a:ea typeface="+mn-ea"/>
                <a:cs typeface="+mn-cs"/>
              </a:defRPr>
            </a:pPr>
            <a:r>
              <a:rPr lang="ru-RU" dirty="0">
                <a:solidFill>
                  <a:srgbClr val="0070C0"/>
                </a:solidFill>
              </a:rPr>
              <a:t>………  </a:t>
            </a:r>
          </a:p>
        </p:txBody>
      </p:sp>
      <p:sp>
        <p:nvSpPr>
          <p:cNvPr id="195" name="Прямоугольник 194"/>
          <p:cNvSpPr/>
          <p:nvPr/>
        </p:nvSpPr>
        <p:spPr>
          <a:xfrm>
            <a:off x="5826248" y="6360305"/>
            <a:ext cx="736502" cy="419493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….</a:t>
            </a:r>
          </a:p>
        </p:txBody>
      </p:sp>
      <p:sp>
        <p:nvSpPr>
          <p:cNvPr id="196" name="Прямоугольник 195"/>
          <p:cNvSpPr/>
          <p:nvPr/>
        </p:nvSpPr>
        <p:spPr>
          <a:xfrm>
            <a:off x="4917316" y="2333572"/>
            <a:ext cx="1124819" cy="333691"/>
          </a:xfrm>
          <a:prstGeom prst="rect">
            <a:avLst/>
          </a:prstGeom>
          <a:solidFill>
            <a:srgbClr val="FFCC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rgbClr val="0070C0"/>
                </a:solidFill>
                <a:latin typeface="Bahnschrift Condensed" panose="020B0502040204020203" pitchFamily="34" charset="0"/>
              </a:rPr>
              <a:t>НОВЫХ </a:t>
            </a:r>
            <a:r>
              <a:rPr lang="ru-RU" sz="1050" b="1" dirty="0">
                <a:solidFill>
                  <a:srgbClr val="0070C0"/>
                </a:solidFill>
                <a:latin typeface="Bahnschrift Condensed" panose="020B0502040204020203" pitchFamily="34" charset="0"/>
              </a:rPr>
              <a:t>(чел.)</a:t>
            </a:r>
          </a:p>
        </p:txBody>
      </p:sp>
      <p:sp>
        <p:nvSpPr>
          <p:cNvPr id="197" name="Прямоугольник 196"/>
          <p:cNvSpPr/>
          <p:nvPr/>
        </p:nvSpPr>
        <p:spPr>
          <a:xfrm>
            <a:off x="6087298" y="2330400"/>
            <a:ext cx="468209" cy="33927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5</a:t>
            </a:r>
          </a:p>
        </p:txBody>
      </p:sp>
      <p:cxnSp>
        <p:nvCxnSpPr>
          <p:cNvPr id="198" name="Прямая соединительная линия 197"/>
          <p:cNvCxnSpPr/>
          <p:nvPr/>
        </p:nvCxnSpPr>
        <p:spPr>
          <a:xfrm flipH="1">
            <a:off x="9802920" y="1091608"/>
            <a:ext cx="3865" cy="553180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Прямоугольник 198"/>
          <p:cNvSpPr/>
          <p:nvPr/>
        </p:nvSpPr>
        <p:spPr>
          <a:xfrm>
            <a:off x="9957982" y="1091608"/>
            <a:ext cx="2157818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4925" cap="sq" cmpd="sng">
            <a:solidFill>
              <a:schemeClr val="accent6">
                <a:lumMod val="75000"/>
                <a:alpha val="65000"/>
              </a:schemeClr>
            </a:solidFill>
            <a:round/>
          </a:ln>
        </p:spPr>
        <p:txBody>
          <a:bodyPr wrap="square">
            <a:spAutoFit/>
          </a:bodyPr>
          <a:lstStyle/>
          <a:p>
            <a:pPr>
              <a:defRPr lang="ru-RU" sz="2160" b="0" i="0" u="none" strike="noStrike" kern="1200" baseline="0" dirty="0">
                <a:solidFill>
                  <a:srgbClr val="002060"/>
                </a:solidFill>
                <a:latin typeface="Bahnschrift Condensed" pitchFamily="34" charset="0"/>
                <a:ea typeface="+mn-ea"/>
                <a:cs typeface="+mn-cs"/>
              </a:defRPr>
            </a:pPr>
            <a:r>
              <a:rPr lang="ru-RU" sz="2000" dirty="0"/>
              <a:t>Наши </a:t>
            </a:r>
          </a:p>
          <a:p>
            <a:pPr>
              <a:defRPr lang="ru-RU" sz="2160" b="0" i="0" u="none" strike="noStrike" kern="1200" baseline="0" dirty="0">
                <a:solidFill>
                  <a:srgbClr val="002060"/>
                </a:solidFill>
                <a:latin typeface="Bahnschrift Condensed" pitchFamily="34" charset="0"/>
                <a:ea typeface="+mn-ea"/>
                <a:cs typeface="+mn-cs"/>
              </a:defRPr>
            </a:pPr>
            <a:r>
              <a:rPr lang="ru-RU" sz="2000" dirty="0"/>
              <a:t>партнеры:</a:t>
            </a:r>
            <a:endParaRPr lang="ru-RU" sz="2000" dirty="0">
              <a:solidFill>
                <a:srgbClr val="002060"/>
              </a:solidFill>
              <a:latin typeface="Bahnschrift Condensed" pitchFamily="34" charset="0"/>
            </a:endParaRPr>
          </a:p>
        </p:txBody>
      </p:sp>
      <p:sp>
        <p:nvSpPr>
          <p:cNvPr id="203" name="Прямоугольник 202"/>
          <p:cNvSpPr/>
          <p:nvPr/>
        </p:nvSpPr>
        <p:spPr>
          <a:xfrm>
            <a:off x="9929917" y="2385287"/>
            <a:ext cx="2100158" cy="475829"/>
          </a:xfrm>
          <a:prstGeom prst="rect">
            <a:avLst/>
          </a:prstGeom>
          <a:solidFill>
            <a:srgbClr val="FFF2CC"/>
          </a:solidFill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cs typeface="FrankRuehl" panose="020E0503060101010101" pitchFamily="34" charset="-79"/>
              </a:rPr>
              <a:t>АО «ММТП»</a:t>
            </a:r>
            <a:endParaRPr lang="ru-RU" sz="1100" b="1" dirty="0">
              <a:solidFill>
                <a:schemeClr val="accent4">
                  <a:lumMod val="75000"/>
                </a:schemeClr>
              </a:solidFill>
              <a:cs typeface="FrankRuehl" panose="020E0503060101010101" pitchFamily="34" charset="-79"/>
            </a:endParaRPr>
          </a:p>
        </p:txBody>
      </p:sp>
      <p:sp>
        <p:nvSpPr>
          <p:cNvPr id="206" name="Прямоугольник 205"/>
          <p:cNvSpPr/>
          <p:nvPr/>
        </p:nvSpPr>
        <p:spPr>
          <a:xfrm>
            <a:off x="11208190" y="1156526"/>
            <a:ext cx="831410" cy="6107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07" name="Рисунок 2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455" y="1169605"/>
            <a:ext cx="720921" cy="584602"/>
          </a:xfrm>
          <a:prstGeom prst="rect">
            <a:avLst/>
          </a:prstGeom>
        </p:spPr>
      </p:pic>
      <p:sp>
        <p:nvSpPr>
          <p:cNvPr id="208" name="Прямоугольник 207"/>
          <p:cNvSpPr/>
          <p:nvPr/>
        </p:nvSpPr>
        <p:spPr>
          <a:xfrm>
            <a:off x="9936467" y="2942277"/>
            <a:ext cx="2100158" cy="475829"/>
          </a:xfrm>
          <a:prstGeom prst="rect">
            <a:avLst/>
          </a:prstGeom>
          <a:solidFill>
            <a:srgbClr val="FFF2CC"/>
          </a:solidFill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cs typeface="FrankRuehl" panose="020E0503060101010101" pitchFamily="34" charset="-79"/>
              </a:rPr>
              <a:t>МБУК «Выставочный зал г. Мурманска»</a:t>
            </a:r>
            <a:endParaRPr lang="ru-RU" sz="1100" b="1" dirty="0">
              <a:solidFill>
                <a:schemeClr val="accent4">
                  <a:lumMod val="75000"/>
                </a:schemeClr>
              </a:solidFill>
              <a:cs typeface="FrankRuehl" panose="020E0503060101010101" pitchFamily="34" charset="-79"/>
            </a:endParaRPr>
          </a:p>
        </p:txBody>
      </p:sp>
      <p:sp>
        <p:nvSpPr>
          <p:cNvPr id="209" name="Прямоугольник 208"/>
          <p:cNvSpPr/>
          <p:nvPr/>
        </p:nvSpPr>
        <p:spPr>
          <a:xfrm>
            <a:off x="9936467" y="3526826"/>
            <a:ext cx="2100158" cy="475829"/>
          </a:xfrm>
          <a:prstGeom prst="rect">
            <a:avLst/>
          </a:prstGeom>
          <a:solidFill>
            <a:srgbClr val="FFF2CC"/>
          </a:solidFill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cs typeface="FrankRuehl" panose="020E0503060101010101" pitchFamily="34" charset="-79"/>
              </a:rPr>
              <a:t>Телекомпания ТВ - 21</a:t>
            </a:r>
            <a:endParaRPr lang="ru-RU" sz="1100" b="1" dirty="0">
              <a:solidFill>
                <a:schemeClr val="accent4">
                  <a:lumMod val="75000"/>
                </a:schemeClr>
              </a:solidFill>
              <a:cs typeface="FrankRuehl" panose="020E0503060101010101" pitchFamily="34" charset="-79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41665" y="5055582"/>
            <a:ext cx="1889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Креативные, мобильные, отзывчивые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235" y="76133"/>
            <a:ext cx="1149341" cy="9921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D4C2BB-E44F-D96F-51CF-3BD75AF9A2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26" y="1010067"/>
            <a:ext cx="2163900" cy="324585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0D5B64-264B-46F1-4B8E-24CBF07BB3AC}"/>
              </a:ext>
            </a:extLst>
          </p:cNvPr>
          <p:cNvSpPr/>
          <p:nvPr/>
        </p:nvSpPr>
        <p:spPr>
          <a:xfrm>
            <a:off x="9957853" y="4138631"/>
            <a:ext cx="2100158" cy="475829"/>
          </a:xfrm>
          <a:prstGeom prst="rect">
            <a:avLst/>
          </a:prstGeom>
          <a:solidFill>
            <a:srgbClr val="FFF2CC"/>
          </a:solidFill>
          <a:ln w="31750">
            <a:solidFill>
              <a:schemeClr val="accent4"/>
            </a:solidFill>
            <a:prstDash val="sysDot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cs typeface="FrankRuehl" panose="020E0503060101010101" pitchFamily="34" charset="-79"/>
              </a:rPr>
              <a:t>ГУ МЧС России по МО</a:t>
            </a:r>
          </a:p>
        </p:txBody>
      </p:sp>
    </p:spTree>
    <p:extLst>
      <p:ext uri="{BB962C8B-B14F-4D97-AF65-F5344CB8AC3E}">
        <p14:creationId xmlns:p14="http://schemas.microsoft.com/office/powerpoint/2010/main" val="3357172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05" y="186631"/>
            <a:ext cx="7773860" cy="4320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СТУДЕНЧЕСКОЕ ОБЪЕДИНЕНИЕ ПРИНЯЛО УЧАСТИЕ В КОНКУРСНЫХ МЕРОПРИЯТИЯХ: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565644" y="186631"/>
            <a:ext cx="3550562" cy="432048"/>
          </a:xfrm>
          <a:prstGeom prst="rect">
            <a:avLst/>
          </a:prstGeom>
          <a:solidFill>
            <a:srgbClr val="4E99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Январь – Июнь 2024</a:t>
            </a:r>
          </a:p>
        </p:txBody>
      </p:sp>
      <p:sp>
        <p:nvSpPr>
          <p:cNvPr id="15" name="Пятиугольник 14"/>
          <p:cNvSpPr/>
          <p:nvPr/>
        </p:nvSpPr>
        <p:spPr>
          <a:xfrm>
            <a:off x="0" y="1202407"/>
            <a:ext cx="4740796" cy="936104"/>
          </a:xfrm>
          <a:prstGeom prst="homePlate">
            <a:avLst>
              <a:gd name="adj" fmla="val 63228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b="1" dirty="0">
              <a:solidFill>
                <a:srgbClr val="002060"/>
              </a:solidFill>
              <a:latin typeface="Bahnschrift Condensed" pitchFamily="34" charset="0"/>
            </a:endParaRPr>
          </a:p>
          <a:p>
            <a:pPr algn="ctr"/>
            <a:r>
              <a:rPr lang="ru-RU" sz="2200" b="1" dirty="0">
                <a:solidFill>
                  <a:srgbClr val="002060"/>
                </a:solidFill>
                <a:latin typeface="Bahnschrift Condensed" pitchFamily="34" charset="0"/>
              </a:rPr>
              <a:t>Конкурс-выставка  молодых художников «Точка росы»</a:t>
            </a:r>
          </a:p>
          <a:p>
            <a:pPr algn="ctr"/>
            <a:endParaRPr lang="ru-RU" sz="2200" b="1" dirty="0">
              <a:solidFill>
                <a:srgbClr val="002060"/>
              </a:solidFill>
              <a:latin typeface="Bahnschrift Condensed" pitchFamily="34" charset="0"/>
            </a:endParaRPr>
          </a:p>
        </p:txBody>
      </p:sp>
      <p:sp>
        <p:nvSpPr>
          <p:cNvPr id="16" name="Пятиугольник 15"/>
          <p:cNvSpPr/>
          <p:nvPr/>
        </p:nvSpPr>
        <p:spPr>
          <a:xfrm flipH="1">
            <a:off x="7664259" y="1326264"/>
            <a:ext cx="4527741" cy="752731"/>
          </a:xfrm>
          <a:prstGeom prst="homePlate">
            <a:avLst>
              <a:gd name="adj" fmla="val 8036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Bahnschrift Condensed" pitchFamily="34" charset="0"/>
              </a:rPr>
              <a:t>Дипломы лауреатов</a:t>
            </a:r>
            <a:r>
              <a:rPr lang="en-US" sz="2000" b="1" dirty="0">
                <a:solidFill>
                  <a:srgbClr val="002060"/>
                </a:solidFill>
                <a:latin typeface="Bahnschrift Condensed" pitchFamily="34" charset="0"/>
              </a:rPr>
              <a:t> I</a:t>
            </a:r>
            <a:r>
              <a:rPr lang="ru-RU" sz="2000" b="1" dirty="0">
                <a:solidFill>
                  <a:srgbClr val="002060"/>
                </a:solidFill>
                <a:latin typeface="Bahnschrift Condensed" pitchFamily="34" charset="0"/>
              </a:rPr>
              <a:t>,</a:t>
            </a:r>
            <a:r>
              <a:rPr lang="en-US" sz="2000" b="1" dirty="0">
                <a:solidFill>
                  <a:srgbClr val="002060"/>
                </a:solidFill>
                <a:latin typeface="Bahnschrift Condensed" pitchFamily="34" charset="0"/>
              </a:rPr>
              <a:t> II</a:t>
            </a:r>
            <a:r>
              <a:rPr lang="ru-RU" sz="2000" b="1" dirty="0">
                <a:solidFill>
                  <a:srgbClr val="002060"/>
                </a:solidFill>
                <a:latin typeface="Bahnschrift Condensed" pitchFamily="34" charset="0"/>
              </a:rPr>
              <a:t>, </a:t>
            </a:r>
            <a:r>
              <a:rPr lang="en-US" sz="2000" b="1" dirty="0">
                <a:solidFill>
                  <a:srgbClr val="002060"/>
                </a:solidFill>
                <a:latin typeface="Bahnschrift Condensed" pitchFamily="34" charset="0"/>
              </a:rPr>
              <a:t>III </a:t>
            </a:r>
            <a:r>
              <a:rPr lang="ru-RU" sz="2000" b="1" dirty="0">
                <a:solidFill>
                  <a:srgbClr val="002060"/>
                </a:solidFill>
                <a:latin typeface="Bahnschrift Condensed" pitchFamily="34" charset="0"/>
              </a:rPr>
              <a:t> степени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763120" y="1670459"/>
            <a:ext cx="2880320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988184" y="1056299"/>
            <a:ext cx="2501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A97955"/>
                </a:solidFill>
                <a:latin typeface="Bahnschrift Condensed" panose="020B0502040204020203" pitchFamily="34" charset="0"/>
              </a:rPr>
              <a:t>Областной художественный музей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61765" y="1763469"/>
            <a:ext cx="108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A97955"/>
                </a:solidFill>
                <a:latin typeface="Bahnschrift Condensed" panose="020B0502040204020203" pitchFamily="34" charset="0"/>
              </a:rPr>
              <a:t>15.03.2024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15524A-2FBE-9540-06AE-AD6808222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30" y="2392489"/>
            <a:ext cx="2548520" cy="37066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08353C-C9EC-37D9-BA89-AC0AD22F8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794" y="2193640"/>
            <a:ext cx="2034972" cy="43638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73832A5-BFED-B06E-1F5C-C79FA3C94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1475" y="2462275"/>
            <a:ext cx="2766797" cy="376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76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DC4378C8-943E-7666-2824-F27FA1939D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0103840"/>
              </p:ext>
            </p:extLst>
          </p:nvPr>
        </p:nvGraphicFramePr>
        <p:xfrm>
          <a:off x="205585" y="691165"/>
          <a:ext cx="5608737" cy="3969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5585" y="691165"/>
                        <a:ext cx="5608737" cy="3969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114029FF-9DC5-23EF-2339-1FFB79E146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5744266"/>
              </p:ext>
            </p:extLst>
          </p:nvPr>
        </p:nvGraphicFramePr>
        <p:xfrm>
          <a:off x="6081829" y="691165"/>
          <a:ext cx="5608737" cy="3969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4" imgW="0" imgH="360" progId="FoxitReader.Document">
                  <p:embed/>
                </p:oleObj>
              </mc:Choice>
              <mc:Fallback>
                <p:oleObj name="PDF" r:id="rId4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81829" y="691165"/>
                        <a:ext cx="5608737" cy="3969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8552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5891" y="191306"/>
            <a:ext cx="9400641" cy="7218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ПЛАН СТУДЕНЧЕСКОГО ОБЪЕДИНЕНИЯ НА </a:t>
            </a:r>
            <a:r>
              <a:rPr lang="ru-RU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ИЮНЬ - декаюрь2024 ГОДА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(ОСНОВНЫЕ СОБЫТИЯ)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063405"/>
              </p:ext>
            </p:extLst>
          </p:nvPr>
        </p:nvGraphicFramePr>
        <p:xfrm>
          <a:off x="299913" y="1845081"/>
          <a:ext cx="11516948" cy="3749040"/>
        </p:xfrm>
        <a:graphic>
          <a:graphicData uri="http://schemas.openxmlformats.org/drawingml/2006/table">
            <a:tbl>
              <a:tblPr firstRow="1" bandRow="1"/>
              <a:tblGrid>
                <a:gridCol w="4131410">
                  <a:extLst>
                    <a:ext uri="{9D8B030D-6E8A-4147-A177-3AD203B41FA5}">
                      <a16:colId xmlns:a16="http://schemas.microsoft.com/office/drawing/2014/main" val="2078697100"/>
                    </a:ext>
                  </a:extLst>
                </a:gridCol>
                <a:gridCol w="1627064">
                  <a:extLst>
                    <a:ext uri="{9D8B030D-6E8A-4147-A177-3AD203B41FA5}">
                      <a16:colId xmlns:a16="http://schemas.microsoft.com/office/drawing/2014/main" val="3905834783"/>
                    </a:ext>
                  </a:extLst>
                </a:gridCol>
                <a:gridCol w="2879237">
                  <a:extLst>
                    <a:ext uri="{9D8B030D-6E8A-4147-A177-3AD203B41FA5}">
                      <a16:colId xmlns:a16="http://schemas.microsoft.com/office/drawing/2014/main" val="2989574531"/>
                    </a:ext>
                  </a:extLst>
                </a:gridCol>
                <a:gridCol w="2879237">
                  <a:extLst>
                    <a:ext uri="{9D8B030D-6E8A-4147-A177-3AD203B41FA5}">
                      <a16:colId xmlns:a16="http://schemas.microsoft.com/office/drawing/2014/main" val="3328877825"/>
                    </a:ext>
                  </a:extLst>
                </a:gridCol>
              </a:tblGrid>
              <a:tr h="607973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НАИМЕНОВАНИЕ МЕРОПРИЯТИЯ</a:t>
                      </a:r>
                      <a:r>
                        <a:rPr lang="ru-RU" baseline="0" dirty="0"/>
                        <a:t> (СОБЫТИЯ)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ДАТЫ</a:t>
                      </a:r>
                    </a:p>
                    <a:p>
                      <a:pPr algn="ctr"/>
                      <a:r>
                        <a:rPr lang="ru-RU" dirty="0"/>
                        <a:t>(ПЕРИОД)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ЦЕЛЕВАЯ ГРУППА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ПЛАНИРУЕМЫЙ</a:t>
                      </a:r>
                      <a:r>
                        <a:rPr lang="ru-RU" baseline="0" dirty="0"/>
                        <a:t> РЕЗУЛЬТАТ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8052856"/>
                  </a:ext>
                </a:extLst>
              </a:tr>
              <a:tr h="637138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Мастер-класс «Объемная живопись» для сотрудников АО ММТП.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декабрь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Сотрудники социального партнера ММТП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Выполнение творческих работ 10-12 участников, 4 члена СО.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4935173"/>
                  </a:ext>
                </a:extLst>
              </a:tr>
              <a:tr h="637138">
                <a:tc>
                  <a:txBody>
                    <a:bodyPr/>
                    <a:lstStyle/>
                    <a:p>
                      <a:r>
                        <a:rPr lang="ru-RU" dirty="0"/>
                        <a:t>Образовательно-исследовательский проект «Арктическая летняя школа»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июль  2024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Студенты Высшей школы экономики и «МАУ»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Проекты развития территорий г. Мурманска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48759"/>
                  </a:ext>
                </a:extLst>
              </a:tr>
              <a:tr h="637138">
                <a:tc>
                  <a:txBody>
                    <a:bodyPr/>
                    <a:lstStyle/>
                    <a:p>
                      <a:r>
                        <a:rPr lang="ru-RU" dirty="0"/>
                        <a:t>Создание концептуальных дизайн-проектов спортивных помещений для «МАУ»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декабрь 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Обучающиеся ФГАОУ ВО «МАУ»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Создание проектов интерьеров зала аэробики и спортивного зала «МАУ»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235372"/>
                  </a:ext>
                </a:extLst>
              </a:tr>
              <a:tr h="637138">
                <a:tc>
                  <a:txBody>
                    <a:bodyPr/>
                    <a:lstStyle/>
                    <a:p>
                      <a:r>
                        <a:rPr lang="ru-RU" dirty="0"/>
                        <a:t>Подготовка  и организация выставки «Арктическое искусство и дизайн»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ноябрь 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/>
                        <a:t>Обучающиеся ФГАОУ ВО «</a:t>
                      </a:r>
                      <a:r>
                        <a:rPr lang="ru-RU" dirty="0"/>
                        <a:t>МАУ»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Выставка 20 художественных работ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1240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1402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Пятиугольник 89"/>
          <p:cNvSpPr/>
          <p:nvPr/>
        </p:nvSpPr>
        <p:spPr>
          <a:xfrm>
            <a:off x="20404" y="2410652"/>
            <a:ext cx="4712430" cy="1207268"/>
          </a:xfrm>
          <a:prstGeom prst="homePlate">
            <a:avLst>
              <a:gd name="adj" fmla="val 6254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002060"/>
                </a:solidFill>
                <a:latin typeface="Bahnschrift Condensed" pitchFamily="34" charset="0"/>
              </a:rPr>
              <a:t>Конкурс краткосрочного рисунка «Мгновение»</a:t>
            </a:r>
          </a:p>
        </p:txBody>
      </p:sp>
      <p:sp>
        <p:nvSpPr>
          <p:cNvPr id="87" name="Пятиугольник 86"/>
          <p:cNvSpPr/>
          <p:nvPr/>
        </p:nvSpPr>
        <p:spPr>
          <a:xfrm flipH="1">
            <a:off x="7623036" y="2294831"/>
            <a:ext cx="4548560" cy="1426099"/>
          </a:xfrm>
          <a:prstGeom prst="homePlate">
            <a:avLst>
              <a:gd name="adj" fmla="val 7578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175" algn="r">
              <a:lnSpc>
                <a:spcPct val="107000"/>
              </a:lnSpc>
              <a:spcAft>
                <a:spcPts val="800"/>
              </a:spcAft>
            </a:pPr>
            <a:endParaRPr lang="ru-RU" sz="1200" b="1" dirty="0">
              <a:solidFill>
                <a:schemeClr val="tx2"/>
              </a:solidFill>
              <a:effectLst/>
              <a:latin typeface="Bahnschrift Condensed" panose="020B0502040204020203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3175" algn="ctr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chemeClr val="tx2"/>
                </a:solidFill>
                <a:effectLst/>
                <a:latin typeface="Bahnschrift Condensed" panose="020B0502040204020203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</a:t>
            </a:r>
            <a:r>
              <a:rPr lang="ru-RU" sz="2000" b="1" dirty="0">
                <a:solidFill>
                  <a:schemeClr val="tx2"/>
                </a:solidFill>
                <a:effectLst/>
                <a:latin typeface="Bahnschrift Condensed" panose="020B0502040204020203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Проведен конкурс профориентационной направленности для 48 участников    художественных школ и колледжей</a:t>
            </a:r>
            <a:endParaRPr lang="ru-RU" sz="2000" b="1" kern="1200" dirty="0">
              <a:solidFill>
                <a:schemeClr val="tx2"/>
              </a:solidFill>
              <a:effectLst/>
              <a:latin typeface="Bahnschrift Condensed" panose="020B0502040204020203" pitchFamily="34" charset="0"/>
            </a:endParaRPr>
          </a:p>
        </p:txBody>
      </p:sp>
      <p:cxnSp>
        <p:nvCxnSpPr>
          <p:cNvPr id="74" name="Прямая со стрелкой 73"/>
          <p:cNvCxnSpPr/>
          <p:nvPr/>
        </p:nvCxnSpPr>
        <p:spPr>
          <a:xfrm>
            <a:off x="4763120" y="3039591"/>
            <a:ext cx="2880320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Пятиугольник 75"/>
          <p:cNvSpPr/>
          <p:nvPr/>
        </p:nvSpPr>
        <p:spPr>
          <a:xfrm>
            <a:off x="1" y="1007461"/>
            <a:ext cx="4855778" cy="1403186"/>
          </a:xfrm>
          <a:prstGeom prst="homePlate">
            <a:avLst>
              <a:gd name="adj" fmla="val 63228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Bahnschrift Condensed" pitchFamily="34" charset="0"/>
              </a:rPr>
              <a:t>«Та самая Пожарная тяга» конкурс на разработку ФС для Главного управления МЧС России по МО</a:t>
            </a:r>
          </a:p>
        </p:txBody>
      </p:sp>
      <p:sp>
        <p:nvSpPr>
          <p:cNvPr id="83" name="Пятиугольник 82"/>
          <p:cNvSpPr/>
          <p:nvPr/>
        </p:nvSpPr>
        <p:spPr>
          <a:xfrm flipH="1">
            <a:off x="7718011" y="1007461"/>
            <a:ext cx="4475312" cy="1291646"/>
          </a:xfrm>
          <a:prstGeom prst="homePlate">
            <a:avLst>
              <a:gd name="adj" fmla="val 80369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Bahnschrift Condensed" pitchFamily="34" charset="0"/>
              </a:rPr>
              <a:t>11 проектов фирменного стиля мероприятия «Пожарная тяга» МЧС России по МО</a:t>
            </a:r>
          </a:p>
        </p:txBody>
      </p:sp>
      <p:cxnSp>
        <p:nvCxnSpPr>
          <p:cNvPr id="84" name="Прямая со стрелкой 83"/>
          <p:cNvCxnSpPr/>
          <p:nvPr/>
        </p:nvCxnSpPr>
        <p:spPr>
          <a:xfrm>
            <a:off x="4763120" y="1652761"/>
            <a:ext cx="2880320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4405" y="186631"/>
            <a:ext cx="7773860" cy="43204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СТУДЕНЧЕСКОЕ ОБЪЕДИНЕНИЕ – ИНИЦИАТОР И ГЛАВНЫЙ ОРГАНИЗАТОР МЕРОПРИЯТИЙ (СОБЫТИЙ):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8565644" y="186631"/>
            <a:ext cx="3550562" cy="43204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 Январь – июнь 2024</a:t>
            </a:r>
            <a:endParaRPr lang="ru-RU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84964" y="3142737"/>
            <a:ext cx="3470563" cy="76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175" algn="ctr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 апреля 2024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175"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 SemiBold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ФГАОУ «МАУ»</a:t>
            </a:r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Bahnschrift SemiBold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AFF396-CE1A-774F-581A-BC3FE1DDE67B}"/>
              </a:ext>
            </a:extLst>
          </p:cNvPr>
          <p:cNvSpPr txBox="1"/>
          <p:nvPr/>
        </p:nvSpPr>
        <p:spPr>
          <a:xfrm>
            <a:off x="1308523" y="4018950"/>
            <a:ext cx="4343850" cy="735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175" algn="ctr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3948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05" y="186631"/>
            <a:ext cx="7773860" cy="43204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ФОТОГРАФИИ К ОСНОВНЫМ МЕРОПРИЯТИЯМ СЛАЙДА № 3: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565644" y="186631"/>
            <a:ext cx="3550562" cy="43204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 </a:t>
            </a:r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Январь – июнь 2024г.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3F9C6E-30E8-0218-FB28-F3AE88A75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33" y="650404"/>
            <a:ext cx="5622086" cy="42165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2C9A71-FD52-66F1-E98C-71C6829C6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428" y="650404"/>
            <a:ext cx="5622086" cy="421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3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C2AF5E-C360-6507-2147-01E7F618E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390C3A5-34C4-6A02-1D83-23B77B2A69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304" y="274638"/>
            <a:ext cx="5769991" cy="432749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78EDF4-9D05-F22F-BF76-A06648C85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426" y="274638"/>
            <a:ext cx="5769992" cy="432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84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5B0E08-804F-80E4-83F6-25F237978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7607" y="704236"/>
            <a:ext cx="6624976" cy="49687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BBB8DA-FB36-FF1B-3D0A-A1FBC0ECA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15521" y="50034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77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Пятиугольник 89"/>
          <p:cNvSpPr/>
          <p:nvPr/>
        </p:nvSpPr>
        <p:spPr>
          <a:xfrm>
            <a:off x="5892" y="2349505"/>
            <a:ext cx="4734904" cy="1339626"/>
          </a:xfrm>
          <a:prstGeom prst="homePlate">
            <a:avLst>
              <a:gd name="adj" fmla="val 5962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itchFamily="34" charset="0"/>
                <a:ea typeface="+mn-ea"/>
                <a:cs typeface="+mn-cs"/>
              </a:rPr>
              <a:t>Участие в грантовом проекте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itchFamily="34" charset="0"/>
                <a:ea typeface="+mn-ea"/>
                <a:cs typeface="+mn-cs"/>
              </a:rPr>
              <a:t>«Прикоснись к Арктике»</a:t>
            </a:r>
          </a:p>
        </p:txBody>
      </p:sp>
      <p:sp>
        <p:nvSpPr>
          <p:cNvPr id="87" name="Пятиугольник 86"/>
          <p:cNvSpPr/>
          <p:nvPr/>
        </p:nvSpPr>
        <p:spPr>
          <a:xfrm flipH="1">
            <a:off x="7779752" y="2405658"/>
            <a:ext cx="4412248" cy="1218366"/>
          </a:xfrm>
          <a:prstGeom prst="homePlate">
            <a:avLst>
              <a:gd name="adj" fmla="val 5258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itchFamily="34" charset="0"/>
                <a:ea typeface="+mn-ea"/>
                <a:cs typeface="+mn-cs"/>
              </a:rPr>
              <a:t>Созданы тематические скульптурные изображения, представленные на выставке и торжественном открытии.</a:t>
            </a:r>
          </a:p>
        </p:txBody>
      </p:sp>
      <p:cxnSp>
        <p:nvCxnSpPr>
          <p:cNvPr id="74" name="Прямая со стрелкой 73"/>
          <p:cNvCxnSpPr/>
          <p:nvPr/>
        </p:nvCxnSpPr>
        <p:spPr>
          <a:xfrm>
            <a:off x="4832488" y="2977694"/>
            <a:ext cx="2880320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Пятиугольник 75"/>
          <p:cNvSpPr/>
          <p:nvPr/>
        </p:nvSpPr>
        <p:spPr>
          <a:xfrm>
            <a:off x="0" y="1027705"/>
            <a:ext cx="4740796" cy="1287804"/>
          </a:xfrm>
          <a:prstGeom prst="homePlate">
            <a:avLst>
              <a:gd name="adj" fmla="val 63228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Bahnschrift SemiBold Condensed" panose="020B0502040204020203" pitchFamily="34" charset="0"/>
              </a:rPr>
              <a:t>Основной этап всероссийского социально значимого проекта «Школа мечты». Защита проектов </a:t>
            </a:r>
          </a:p>
        </p:txBody>
      </p:sp>
      <p:sp>
        <p:nvSpPr>
          <p:cNvPr id="83" name="Пятиугольник 82"/>
          <p:cNvSpPr/>
          <p:nvPr/>
        </p:nvSpPr>
        <p:spPr>
          <a:xfrm flipH="1">
            <a:off x="7665760" y="996992"/>
            <a:ext cx="4527563" cy="1328932"/>
          </a:xfrm>
          <a:prstGeom prst="homePlate">
            <a:avLst>
              <a:gd name="adj" fmla="val 56218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Bahnschrift Condensed" pitchFamily="34" charset="0"/>
              </a:rPr>
              <a:t>Выполнены проекты учебных аудиторий, рекреаций и коридоров </a:t>
            </a:r>
            <a:r>
              <a:rPr lang="ru-RU" b="1" dirty="0" err="1">
                <a:solidFill>
                  <a:srgbClr val="002060"/>
                </a:solidFill>
                <a:latin typeface="Bahnschrift Condensed" pitchFamily="34" charset="0"/>
              </a:rPr>
              <a:t>Молочненской</a:t>
            </a:r>
            <a:r>
              <a:rPr lang="ru-RU" b="1" dirty="0">
                <a:solidFill>
                  <a:srgbClr val="002060"/>
                </a:solidFill>
                <a:latin typeface="Bahnschrift Condensed" pitchFamily="34" charset="0"/>
              </a:rPr>
              <a:t> СОШ, выполнен отчет, проведена защита проектов при участии представителей министерства образования и науки Мурманской области.</a:t>
            </a:r>
          </a:p>
        </p:txBody>
      </p:sp>
      <p:cxnSp>
        <p:nvCxnSpPr>
          <p:cNvPr id="84" name="Прямая со стрелкой 83"/>
          <p:cNvCxnSpPr/>
          <p:nvPr/>
        </p:nvCxnSpPr>
        <p:spPr>
          <a:xfrm>
            <a:off x="4763120" y="1670459"/>
            <a:ext cx="2880320" cy="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5892" y="191306"/>
            <a:ext cx="7773860" cy="72186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МЕРОПРИЯТИЯ (СОБЫТИЯ), ПРОВЕДЕННЫЕ СТУДЕНЧЕСКИМ ОБЪЕДИНЕНИЕМ ПО ЗАПРОСУ СТОРОННИХ ОРГАНИЗАЦИЙ ИЛИ УНИВЕРСИТЕТА, 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ПО ПРОФИЛЮ СВОЕЙ ДЕЯТЕЛЬНОСТИ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8565644" y="186631"/>
            <a:ext cx="3550562" cy="43204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Январь-июнь2024 г.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98337" y="1754515"/>
            <a:ext cx="2452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A97955"/>
                </a:solidFill>
                <a:latin typeface="Bahnschrift Condensed" panose="020B0502040204020203" pitchFamily="34" charset="0"/>
              </a:rPr>
              <a:t>ФГАОУ ВО «МАУ»</a:t>
            </a:r>
          </a:p>
          <a:p>
            <a:pPr algn="ctr"/>
            <a:r>
              <a:rPr lang="ru-RU" sz="2000" b="1" dirty="0">
                <a:solidFill>
                  <a:srgbClr val="A97955"/>
                </a:solidFill>
                <a:latin typeface="Bahnschrift Condensed" panose="020B0502040204020203" pitchFamily="34" charset="0"/>
              </a:rPr>
              <a:t>22. 05. 2024.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91721" y="2977694"/>
            <a:ext cx="1499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Bahnschrift Condensed" panose="020B0502040204020203" pitchFamily="34" charset="0"/>
              </a:rPr>
              <a:t>5 марта 2024 </a:t>
            </a:r>
          </a:p>
          <a:p>
            <a:pPr algn="r"/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Bahnschrift Condensed" panose="020B0502040204020203" pitchFamily="34" charset="0"/>
              </a:rPr>
              <a:t>ФГАОУ «МАУ»</a:t>
            </a:r>
          </a:p>
        </p:txBody>
      </p:sp>
    </p:spTree>
    <p:extLst>
      <p:ext uri="{BB962C8B-B14F-4D97-AF65-F5344CB8AC3E}">
        <p14:creationId xmlns:p14="http://schemas.microsoft.com/office/powerpoint/2010/main" val="270090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05" y="186631"/>
            <a:ext cx="7773860" cy="43204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ФОТОГРАФИИ К ОСНОВНЫМ МЕРОПРИЯТИЯМ СЛАЙДА № 4: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565644" y="186631"/>
            <a:ext cx="3550562" cy="43204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 </a:t>
            </a:r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Январь -  июнь 2024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65CEC2-FBAB-1E8E-D4F1-1F6FA3C0E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94" y="1209368"/>
            <a:ext cx="5724447" cy="42933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A677E7-D4B6-8746-8176-6AAFB3F29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592" y="1209368"/>
            <a:ext cx="5798948" cy="434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59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6E3B77-04E0-82FD-2C8D-CB4919D0F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332" y="224176"/>
            <a:ext cx="8211901" cy="615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21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057BFC-7DE7-32A4-7D98-4BFE68021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91" y="889171"/>
            <a:ext cx="3720435" cy="56566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6D73F8-7416-99C4-8A05-9EE53C289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048" y="889171"/>
            <a:ext cx="6670617" cy="500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102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C954299CC7C74787C5DB4E170E6319" ma:contentTypeVersion="1" ma:contentTypeDescription="Создание документа." ma:contentTypeScope="" ma:versionID="255ca6688800207f590935740eb8b7b8">
  <xsd:schema xmlns:xsd="http://www.w3.org/2001/XMLSchema" xmlns:xs="http://www.w3.org/2001/XMLSchema" xmlns:p="http://schemas.microsoft.com/office/2006/metadata/properties" xmlns:ns2="6dde1ffd-fe43-487b-ac24-1c4381492127" targetNamespace="http://schemas.microsoft.com/office/2006/metadata/properties" ma:root="true" ma:fieldsID="d06facd95716ef3898a83695a0a86e8a" ns2:_="">
    <xsd:import namespace="6dde1ffd-fe43-487b-ac24-1c438149212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de1ffd-fe43-487b-ac24-1c438149212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dde1ffd-fe43-487b-ac24-1c4381492127">WQCEFQ3537W2-1796971845-14815</_dlc_DocId>
    <_dlc_DocIdUrl xmlns="6dde1ffd-fe43-487b-ac24-1c4381492127">
      <Url>https://intra.mauniver.ru/tech/_layouts/15/DocIdRedir.aspx?ID=WQCEFQ3537W2-1796971845-14815</Url>
      <Description>WQCEFQ3537W2-1796971845-14815</Description>
    </_dlc_DocIdUrl>
  </documentManagement>
</p:properties>
</file>

<file path=customXml/itemProps1.xml><?xml version="1.0" encoding="utf-8"?>
<ds:datastoreItem xmlns:ds="http://schemas.openxmlformats.org/officeDocument/2006/customXml" ds:itemID="{A6EFD521-6710-4831-A5B6-0FFE7C534D50}"/>
</file>

<file path=customXml/itemProps2.xml><?xml version="1.0" encoding="utf-8"?>
<ds:datastoreItem xmlns:ds="http://schemas.openxmlformats.org/officeDocument/2006/customXml" ds:itemID="{256EEE50-7B47-447E-AAA9-C9F073AB7BB3}"/>
</file>

<file path=customXml/itemProps3.xml><?xml version="1.0" encoding="utf-8"?>
<ds:datastoreItem xmlns:ds="http://schemas.openxmlformats.org/officeDocument/2006/customXml" ds:itemID="{072707D0-60B7-408D-B24E-F017AE6037C7}"/>
</file>

<file path=customXml/itemProps4.xml><?xml version="1.0" encoding="utf-8"?>
<ds:datastoreItem xmlns:ds="http://schemas.openxmlformats.org/officeDocument/2006/customXml" ds:itemID="{377E17A6-A194-48E2-BB72-AAE392465606}"/>
</file>

<file path=docProps/app.xml><?xml version="1.0" encoding="utf-8"?>
<Properties xmlns="http://schemas.openxmlformats.org/officeDocument/2006/extended-properties" xmlns:vt="http://schemas.openxmlformats.org/officeDocument/2006/docPropsVTypes">
  <TotalTime>2770</TotalTime>
  <Words>511</Words>
  <Application>Microsoft Office PowerPoint</Application>
  <PresentationFormat>Широкоэкранный</PresentationFormat>
  <Paragraphs>111</Paragraphs>
  <Slides>12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Arial</vt:lpstr>
      <vt:lpstr>Bahnschrift Condensed</vt:lpstr>
      <vt:lpstr>Bahnschrift SemiBold Condensed</vt:lpstr>
      <vt:lpstr>Calibri</vt:lpstr>
      <vt:lpstr>FrankRuehl</vt:lpstr>
      <vt:lpstr>Muller Narrow Light</vt:lpstr>
      <vt:lpstr>Times New Roman</vt:lpstr>
      <vt:lpstr>Тема Office</vt:lpstr>
      <vt:lpstr>Foxit PDF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РЕГИОНАЛЬНЫЙ ИМПАКТ-ПРОЕКТ «АРКТИКА – ТЕРРИТОРИЯ ЖИЗНИ»</dc:title>
  <dc:creator>Писарев Алексей Александрович</dc:creator>
  <cp:lastModifiedBy>Елена Феденева</cp:lastModifiedBy>
  <cp:revision>64</cp:revision>
  <cp:lastPrinted>2022-12-27T06:27:11Z</cp:lastPrinted>
  <dcterms:modified xsi:type="dcterms:W3CDTF">2024-06-20T09:27:30Z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0x01010053C954299CC7C74787C5DB4E170E6319</vt:lpwstr>
  </property>
  <property fmtid="{D5CDD505-2E9C-101B-9397-08002B2CF9AE}" pid="3" name="_dlc_DocIdItemGuid">
    <vt:lpwstr>1e4dc40a-32ab-4fa9-9dcd-79d504b1f960</vt:lpwstr>
  </property>
</Properties>
</file>